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  <p:sldId id="259" r:id="rId9"/>
    <p:sldId id="261" r:id="rId10"/>
    <p:sldId id="263" r:id="rId11"/>
    <p:sldId id="268" r:id="rId12"/>
    <p:sldId id="269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0"/>
    <a:srgbClr val="FF3737"/>
    <a:srgbClr val="FF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6DF-40CD-4715-BC7B-6AD8B7A2DD46}" type="datetimeFigureOut">
              <a:rPr lang="hr-HR" smtClean="0"/>
              <a:t>11.2.2015.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E742-2D1D-404C-87F3-3098270939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507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6DF-40CD-4715-BC7B-6AD8B7A2DD46}" type="datetimeFigureOut">
              <a:rPr lang="hr-HR" smtClean="0"/>
              <a:t>11.2.2015.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E742-2D1D-404C-87F3-3098270939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559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6DF-40CD-4715-BC7B-6AD8B7A2DD46}" type="datetimeFigureOut">
              <a:rPr lang="hr-HR" smtClean="0"/>
              <a:t>11.2.2015.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E742-2D1D-404C-87F3-3098270939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274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6DF-40CD-4715-BC7B-6AD8B7A2DD46}" type="datetimeFigureOut">
              <a:rPr lang="hr-HR" smtClean="0"/>
              <a:t>11.2.2015.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E742-2D1D-404C-87F3-3098270939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6097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6DF-40CD-4715-BC7B-6AD8B7A2DD46}" type="datetimeFigureOut">
              <a:rPr lang="hr-HR" smtClean="0"/>
              <a:t>11.2.2015.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E742-2D1D-404C-87F3-3098270939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976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6DF-40CD-4715-BC7B-6AD8B7A2DD46}" type="datetimeFigureOut">
              <a:rPr lang="hr-HR" smtClean="0"/>
              <a:t>11.2.2015.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E742-2D1D-404C-87F3-3098270939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1886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6DF-40CD-4715-BC7B-6AD8B7A2DD46}" type="datetimeFigureOut">
              <a:rPr lang="hr-HR" smtClean="0"/>
              <a:t>11.2.2015.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E742-2D1D-404C-87F3-3098270939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445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6DF-40CD-4715-BC7B-6AD8B7A2DD46}" type="datetimeFigureOut">
              <a:rPr lang="hr-HR" smtClean="0"/>
              <a:t>11.2.2015.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E742-2D1D-404C-87F3-3098270939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753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6DF-40CD-4715-BC7B-6AD8B7A2DD46}" type="datetimeFigureOut">
              <a:rPr lang="hr-HR" smtClean="0"/>
              <a:t>11.2.2015.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E742-2D1D-404C-87F3-3098270939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187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6DF-40CD-4715-BC7B-6AD8B7A2DD46}" type="datetimeFigureOut">
              <a:rPr lang="hr-HR" smtClean="0"/>
              <a:t>11.2.2015.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E742-2D1D-404C-87F3-3098270939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849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6DF-40CD-4715-BC7B-6AD8B7A2DD46}" type="datetimeFigureOut">
              <a:rPr lang="hr-HR" smtClean="0"/>
              <a:t>11.2.2015.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E742-2D1D-404C-87F3-3098270939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270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1F6DF-40CD-4715-BC7B-6AD8B7A2DD46}" type="datetimeFigureOut">
              <a:rPr lang="hr-HR" smtClean="0"/>
              <a:t>11.2.2015.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AE742-2D1D-404C-87F3-3098270939A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323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948" y="2165928"/>
            <a:ext cx="7772400" cy="1470025"/>
          </a:xfrm>
        </p:spPr>
        <p:txBody>
          <a:bodyPr>
            <a:normAutofit/>
          </a:bodyPr>
          <a:lstStyle/>
          <a:p>
            <a:r>
              <a:rPr lang="hr-HR" sz="8000" dirty="0" smtClean="0">
                <a:solidFill>
                  <a:srgbClr val="FF0000"/>
                </a:solidFill>
                <a:latin typeface="Lucida Calligraphy" pitchFamily="66" charset="0"/>
              </a:rPr>
              <a:t>Valentinovo</a:t>
            </a:r>
            <a:endParaRPr lang="hr-HR" sz="8000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1752600"/>
          </a:xfrm>
        </p:spPr>
        <p:txBody>
          <a:bodyPr>
            <a:normAutofit/>
          </a:bodyPr>
          <a:lstStyle/>
          <a:p>
            <a:r>
              <a:rPr lang="hr-HR" sz="5400" dirty="0" smtClean="0">
                <a:solidFill>
                  <a:srgbClr val="FF3737"/>
                </a:solidFill>
                <a:latin typeface="Comic Sans MS" pitchFamily="66" charset="0"/>
              </a:rPr>
              <a:t>14. veljače</a:t>
            </a:r>
            <a:endParaRPr lang="hr-HR" sz="5400" dirty="0">
              <a:solidFill>
                <a:srgbClr val="FF3737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08052" y="5178360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Denis Anđelković 6.a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17" name="Heart 16"/>
          <p:cNvSpPr/>
          <p:nvPr/>
        </p:nvSpPr>
        <p:spPr>
          <a:xfrm>
            <a:off x="668183" y="2493259"/>
            <a:ext cx="540866" cy="495794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Heart 17"/>
          <p:cNvSpPr/>
          <p:nvPr/>
        </p:nvSpPr>
        <p:spPr>
          <a:xfrm>
            <a:off x="8184316" y="2636912"/>
            <a:ext cx="576064" cy="528059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Heart 18"/>
          <p:cNvSpPr/>
          <p:nvPr/>
        </p:nvSpPr>
        <p:spPr>
          <a:xfrm rot="1653897">
            <a:off x="8649846" y="5543400"/>
            <a:ext cx="332509" cy="304800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018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18" grpId="0" animBg="1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solidFill>
                  <a:srgbClr val="FF0000"/>
                </a:solidFill>
                <a:latin typeface="Lucida Calligraphy" pitchFamily="66" charset="0"/>
              </a:rPr>
              <a:t>Najstarija </a:t>
            </a:r>
            <a:r>
              <a:rPr lang="hr-HR" sz="6000" b="1" i="1" dirty="0" smtClean="0">
                <a:solidFill>
                  <a:srgbClr val="FF0000"/>
                </a:solidFill>
                <a:latin typeface="Lucida Calligraphy" pitchFamily="66" charset="0"/>
              </a:rPr>
              <a:t>č</a:t>
            </a:r>
            <a:r>
              <a:rPr lang="hr-HR" sz="6000" dirty="0" smtClean="0">
                <a:solidFill>
                  <a:srgbClr val="FF0000"/>
                </a:solidFill>
                <a:latin typeface="Lucida Calligraphy" pitchFamily="66" charset="0"/>
              </a:rPr>
              <a:t>estitka</a:t>
            </a:r>
            <a:endParaRPr lang="hr-HR" sz="6000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Comic Sans MS" pitchFamily="66" charset="0"/>
              </a:rPr>
              <a:t>Najstariju čestitku za Valentinovo napisao je francuski vojvoda Charles Orleanski. Namjenio ju je svojoj supruzi dok je bio u zatočeništvu u Engleskoj.</a:t>
            </a:r>
            <a:endParaRPr lang="hr-HR" sz="2800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284984"/>
            <a:ext cx="5544616" cy="3130026"/>
          </a:xfrm>
          <a:prstGeom prst="rect">
            <a:avLst/>
          </a:prstGeom>
        </p:spPr>
      </p:pic>
      <p:sp>
        <p:nvSpPr>
          <p:cNvPr id="5" name="Heart 4"/>
          <p:cNvSpPr/>
          <p:nvPr/>
        </p:nvSpPr>
        <p:spPr>
          <a:xfrm>
            <a:off x="501672" y="1772815"/>
            <a:ext cx="275816" cy="252831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401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F60000"/>
                </a:solidFill>
                <a:latin typeface="Comic Sans MS" pitchFamily="66" charset="0"/>
              </a:rPr>
              <a:t>Ljubav su mora,</a:t>
            </a:r>
          </a:p>
          <a:p>
            <a:pPr marL="0" indent="0">
              <a:buNone/>
            </a:pPr>
            <a:r>
              <a:rPr lang="hr-HR" dirty="0">
                <a:solidFill>
                  <a:srgbClr val="F60000"/>
                </a:solidFill>
                <a:latin typeface="Comic Sans MS" pitchFamily="66" charset="0"/>
              </a:rPr>
              <a:t>L</a:t>
            </a:r>
            <a:r>
              <a:rPr lang="hr-HR" dirty="0" smtClean="0">
                <a:solidFill>
                  <a:srgbClr val="F60000"/>
                </a:solidFill>
                <a:latin typeface="Comic Sans MS" pitchFamily="66" charset="0"/>
              </a:rPr>
              <a:t>jubav su neba,</a:t>
            </a:r>
          </a:p>
          <a:p>
            <a:pPr marL="0" indent="0">
              <a:buNone/>
            </a:pPr>
            <a:r>
              <a:rPr lang="hr-HR" dirty="0">
                <a:solidFill>
                  <a:srgbClr val="F60000"/>
                </a:solidFill>
                <a:latin typeface="Comic Sans MS" pitchFamily="66" charset="0"/>
              </a:rPr>
              <a:t>L</a:t>
            </a:r>
            <a:r>
              <a:rPr lang="hr-HR" dirty="0" smtClean="0">
                <a:solidFill>
                  <a:srgbClr val="F60000"/>
                </a:solidFill>
                <a:latin typeface="Comic Sans MS" pitchFamily="66" charset="0"/>
              </a:rPr>
              <a:t>jubav je sve što meni treba,</a:t>
            </a:r>
          </a:p>
          <a:p>
            <a:pPr marL="0" indent="0">
              <a:buNone/>
            </a:pPr>
            <a:r>
              <a:rPr lang="hr-HR" dirty="0">
                <a:solidFill>
                  <a:srgbClr val="F60000"/>
                </a:solidFill>
                <a:latin typeface="Comic Sans MS" pitchFamily="66" charset="0"/>
              </a:rPr>
              <a:t>L</a:t>
            </a:r>
            <a:r>
              <a:rPr lang="hr-HR" dirty="0" smtClean="0">
                <a:solidFill>
                  <a:srgbClr val="F60000"/>
                </a:solidFill>
                <a:latin typeface="Comic Sans MS" pitchFamily="66" charset="0"/>
              </a:rPr>
              <a:t>jubav je potok što teče iz raja,</a:t>
            </a:r>
          </a:p>
          <a:p>
            <a:pPr marL="0" indent="0">
              <a:buNone/>
            </a:pPr>
            <a:r>
              <a:rPr lang="hr-HR" dirty="0">
                <a:solidFill>
                  <a:srgbClr val="F60000"/>
                </a:solidFill>
                <a:latin typeface="Comic Sans MS" pitchFamily="66" charset="0"/>
              </a:rPr>
              <a:t>A</a:t>
            </a:r>
            <a:r>
              <a:rPr lang="hr-HR" dirty="0" smtClean="0">
                <a:solidFill>
                  <a:srgbClr val="F60000"/>
                </a:solidFill>
                <a:latin typeface="Comic Sans MS" pitchFamily="66" charset="0"/>
              </a:rPr>
              <a:t> poljubac je mostić što dva srca spaja.</a:t>
            </a:r>
            <a:endParaRPr lang="hr-HR" dirty="0">
              <a:solidFill>
                <a:srgbClr val="F60000"/>
              </a:solidFill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571610"/>
            <a:ext cx="3000375" cy="2152650"/>
          </a:xfrm>
          <a:prstGeom prst="rect">
            <a:avLst/>
          </a:prstGeom>
        </p:spPr>
      </p:pic>
      <p:sp>
        <p:nvSpPr>
          <p:cNvPr id="5" name="Heart 4"/>
          <p:cNvSpPr/>
          <p:nvPr/>
        </p:nvSpPr>
        <p:spPr>
          <a:xfrm rot="20266766">
            <a:off x="1661666" y="577170"/>
            <a:ext cx="636091" cy="576064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Heart 5"/>
          <p:cNvSpPr/>
          <p:nvPr/>
        </p:nvSpPr>
        <p:spPr>
          <a:xfrm>
            <a:off x="-1404664" y="1628800"/>
            <a:ext cx="864096" cy="792088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Heart 6"/>
          <p:cNvSpPr/>
          <p:nvPr/>
        </p:nvSpPr>
        <p:spPr>
          <a:xfrm>
            <a:off x="7499637" y="631662"/>
            <a:ext cx="504056" cy="467081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Heart 7"/>
          <p:cNvSpPr/>
          <p:nvPr/>
        </p:nvSpPr>
        <p:spPr>
          <a:xfrm rot="1674596">
            <a:off x="1518968" y="5445223"/>
            <a:ext cx="676768" cy="598755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Heart 8"/>
          <p:cNvSpPr/>
          <p:nvPr/>
        </p:nvSpPr>
        <p:spPr>
          <a:xfrm>
            <a:off x="-2772816" y="1660070"/>
            <a:ext cx="864096" cy="792088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Heart 9"/>
          <p:cNvSpPr/>
          <p:nvPr/>
        </p:nvSpPr>
        <p:spPr>
          <a:xfrm rot="1809146">
            <a:off x="4355976" y="865202"/>
            <a:ext cx="576064" cy="565941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Heart 10"/>
          <p:cNvSpPr/>
          <p:nvPr/>
        </p:nvSpPr>
        <p:spPr>
          <a:xfrm>
            <a:off x="-1692696" y="745446"/>
            <a:ext cx="864096" cy="792088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500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Lucida Calligraphy" pitchFamily="66" charset="0"/>
              </a:rPr>
              <a:t>KRAJ </a:t>
            </a:r>
            <a:endParaRPr lang="hr-HR" dirty="0">
              <a:latin typeface="Lucida Calligraphy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872808" cy="2137792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Nemojte se voljeti samo na Valentinovo, volite se svaki dan!!!</a:t>
            </a:r>
            <a:endParaRPr lang="hr-H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Heart 4"/>
          <p:cNvSpPr/>
          <p:nvPr/>
        </p:nvSpPr>
        <p:spPr>
          <a:xfrm>
            <a:off x="7596336" y="441616"/>
            <a:ext cx="864096" cy="792088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Heart 5"/>
          <p:cNvSpPr/>
          <p:nvPr/>
        </p:nvSpPr>
        <p:spPr>
          <a:xfrm>
            <a:off x="832101" y="332656"/>
            <a:ext cx="864096" cy="792088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Heart 6"/>
          <p:cNvSpPr/>
          <p:nvPr/>
        </p:nvSpPr>
        <p:spPr>
          <a:xfrm>
            <a:off x="4860032" y="855819"/>
            <a:ext cx="864096" cy="792088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Heart 7"/>
          <p:cNvSpPr/>
          <p:nvPr/>
        </p:nvSpPr>
        <p:spPr>
          <a:xfrm>
            <a:off x="7740352" y="5445224"/>
            <a:ext cx="864096" cy="792088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Heart 8"/>
          <p:cNvSpPr/>
          <p:nvPr/>
        </p:nvSpPr>
        <p:spPr>
          <a:xfrm>
            <a:off x="899592" y="2780928"/>
            <a:ext cx="864096" cy="792088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Heart 9"/>
          <p:cNvSpPr/>
          <p:nvPr/>
        </p:nvSpPr>
        <p:spPr>
          <a:xfrm>
            <a:off x="6372200" y="1992772"/>
            <a:ext cx="504056" cy="551130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Heart 10"/>
          <p:cNvSpPr/>
          <p:nvPr/>
        </p:nvSpPr>
        <p:spPr>
          <a:xfrm>
            <a:off x="4572000" y="5337212"/>
            <a:ext cx="864096" cy="792088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Heart 11"/>
          <p:cNvSpPr/>
          <p:nvPr/>
        </p:nvSpPr>
        <p:spPr>
          <a:xfrm>
            <a:off x="899592" y="5446777"/>
            <a:ext cx="576064" cy="576064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Heart 12"/>
          <p:cNvSpPr/>
          <p:nvPr/>
        </p:nvSpPr>
        <p:spPr>
          <a:xfrm>
            <a:off x="2915816" y="1650481"/>
            <a:ext cx="566547" cy="504056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648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Najpoznatija teorija o nastanku ovog praznika potječe iz Rima, još dok je kršćanstvo bilo potpuno nova i mlada religija, živio je svećenik Valentin. </a:t>
            </a:r>
            <a:endParaRPr lang="hr-HR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284984"/>
            <a:ext cx="1944216" cy="32992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Heart 4"/>
          <p:cNvSpPr/>
          <p:nvPr/>
        </p:nvSpPr>
        <p:spPr>
          <a:xfrm>
            <a:off x="501672" y="1772816"/>
            <a:ext cx="275816" cy="252831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124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512511" cy="1143000"/>
          </a:xfrm>
        </p:spPr>
        <p:txBody>
          <a:bodyPr>
            <a:noAutofit/>
          </a:bodyPr>
          <a:lstStyle/>
          <a:p>
            <a:r>
              <a:rPr lang="hr-HR" sz="4100" dirty="0" smtClean="0">
                <a:solidFill>
                  <a:srgbClr val="FF0000"/>
                </a:solidFill>
                <a:latin typeface="Lucida Calligraphy" pitchFamily="66" charset="0"/>
              </a:rPr>
              <a:t>Obi</a:t>
            </a:r>
            <a:r>
              <a:rPr lang="hr-HR" sz="4100" b="1" i="1" dirty="0" smtClean="0">
                <a:solidFill>
                  <a:srgbClr val="FF0000"/>
                </a:solidFill>
                <a:latin typeface="Lucida Calligraphy" pitchFamily="66" charset="0"/>
              </a:rPr>
              <a:t>č</a:t>
            </a:r>
            <a:r>
              <a:rPr lang="hr-HR" sz="4100" dirty="0" smtClean="0">
                <a:solidFill>
                  <a:srgbClr val="FF0000"/>
                </a:solidFill>
                <a:latin typeface="Lucida Calligraphy" pitchFamily="66" charset="0"/>
              </a:rPr>
              <a:t>aji za Valentinovo</a:t>
            </a:r>
            <a:endParaRPr lang="hr-HR" sz="4100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6500192" cy="125732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>
                <a:latin typeface="Comic Sans MS" pitchFamily="66" charset="0"/>
              </a:rPr>
              <a:t>Zaljubljeni jedni drugima poklanjaju poklone kao mali znak pažnje njihove ljubavi.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996952"/>
            <a:ext cx="3959259" cy="26347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429000"/>
            <a:ext cx="3528392" cy="2648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</p:pic>
      <p:sp>
        <p:nvSpPr>
          <p:cNvPr id="12" name="Heart 11"/>
          <p:cNvSpPr/>
          <p:nvPr/>
        </p:nvSpPr>
        <p:spPr>
          <a:xfrm>
            <a:off x="689500" y="1772815"/>
            <a:ext cx="275816" cy="252831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185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6512511" cy="1143000"/>
          </a:xfrm>
        </p:spPr>
        <p:txBody>
          <a:bodyPr>
            <a:noAutofit/>
          </a:bodyPr>
          <a:lstStyle/>
          <a:p>
            <a:r>
              <a:rPr lang="hr-HR" sz="4800" dirty="0" smtClean="0">
                <a:solidFill>
                  <a:srgbClr val="F60000"/>
                </a:solidFill>
                <a:latin typeface="Lucida Calligraphy" pitchFamily="66" charset="0"/>
              </a:rPr>
              <a:t>Obi</a:t>
            </a:r>
            <a:r>
              <a:rPr lang="hr-HR" sz="4800" b="1" i="1" dirty="0" smtClean="0">
                <a:solidFill>
                  <a:srgbClr val="F60000"/>
                </a:solidFill>
                <a:latin typeface="Lucida Calligraphy" pitchFamily="66" charset="0"/>
              </a:rPr>
              <a:t>č</a:t>
            </a:r>
            <a:r>
              <a:rPr lang="hr-HR" sz="4800" dirty="0" smtClean="0">
                <a:solidFill>
                  <a:srgbClr val="F60000"/>
                </a:solidFill>
                <a:latin typeface="Lucida Calligraphy" pitchFamily="66" charset="0"/>
              </a:rPr>
              <a:t>aji u Hrvatskoj</a:t>
            </a:r>
            <a:endParaRPr lang="hr-HR" sz="4800" dirty="0">
              <a:solidFill>
                <a:srgbClr val="F60000"/>
              </a:solidFill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102" y="1884637"/>
            <a:ext cx="6400800" cy="3474720"/>
          </a:xfrm>
        </p:spPr>
        <p:txBody>
          <a:bodyPr>
            <a:noAutofit/>
          </a:bodyPr>
          <a:lstStyle/>
          <a:p>
            <a:r>
              <a:rPr lang="hr-HR" sz="2400" dirty="0" smtClean="0">
                <a:latin typeface="Comic Sans MS" pitchFamily="66" charset="0"/>
              </a:rPr>
              <a:t>Prije nekih 40-ak godina o Valentinovu nije bilo niti govora, čak niti u samom Rimu gdje je nastao kult svetog Valentina. U Hrvatskoj se značajnije obilježava tek u zadnjih 20-ak godina. Kako je uopće nastao ovaj blagdan zaljubljenih danas raširen diljem svijeta? Gdje su korijeni ovih običaja? Zašto ga slavimo? To su samo od pitanja koja se postavljaju i koja još uvijek nemaju jednoznačan odgovor.</a:t>
            </a:r>
            <a:endParaRPr lang="hr-HR" sz="2400" dirty="0">
              <a:latin typeface="Comic Sans MS" pitchFamily="66" charset="0"/>
            </a:endParaRPr>
          </a:p>
        </p:txBody>
      </p:sp>
      <p:sp>
        <p:nvSpPr>
          <p:cNvPr id="7" name="Heart 6"/>
          <p:cNvSpPr/>
          <p:nvPr/>
        </p:nvSpPr>
        <p:spPr>
          <a:xfrm rot="935862">
            <a:off x="7804797" y="5515831"/>
            <a:ext cx="864096" cy="792088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Heart 8"/>
          <p:cNvSpPr/>
          <p:nvPr/>
        </p:nvSpPr>
        <p:spPr>
          <a:xfrm rot="20189403">
            <a:off x="229625" y="139471"/>
            <a:ext cx="864096" cy="792088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Heart 9"/>
          <p:cNvSpPr/>
          <p:nvPr/>
        </p:nvSpPr>
        <p:spPr>
          <a:xfrm rot="1770713">
            <a:off x="7526818" y="1965359"/>
            <a:ext cx="432048" cy="396044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Heart 12"/>
          <p:cNvSpPr/>
          <p:nvPr/>
        </p:nvSpPr>
        <p:spPr>
          <a:xfrm>
            <a:off x="881102" y="1989980"/>
            <a:ext cx="234514" cy="214972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560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>
                <a:solidFill>
                  <a:srgbClr val="FF0000"/>
                </a:solidFill>
                <a:latin typeface="Lucida Calligraphy" pitchFamily="66" charset="0"/>
              </a:rPr>
              <a:t>Obi</a:t>
            </a:r>
            <a:r>
              <a:rPr lang="hr-HR" sz="5400" b="1" i="1" dirty="0" smtClean="0">
                <a:solidFill>
                  <a:srgbClr val="FF0000"/>
                </a:solidFill>
                <a:latin typeface="Lucida Calligraphy" pitchFamily="66" charset="0"/>
              </a:rPr>
              <a:t>č</a:t>
            </a:r>
            <a:r>
              <a:rPr lang="hr-HR" sz="5400" dirty="0" smtClean="0">
                <a:solidFill>
                  <a:srgbClr val="FF0000"/>
                </a:solidFill>
                <a:latin typeface="Lucida Calligraphy" pitchFamily="66" charset="0"/>
              </a:rPr>
              <a:t>aji u Japanu </a:t>
            </a:r>
            <a:endParaRPr lang="hr-HR" sz="5400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Comic Sans MS" pitchFamily="66" charset="0"/>
              </a:rPr>
              <a:t>Žene za Valentinovo svojima partnerima, muškim kolgema s posla i nadređenima poklanjaju čokoladu. Slobodne djevojke čokoladom pak daruju svoje simpatije. Mjesec dana kasnije, odnosno 14. ožujka muškarci ženama poklanjaju bijelu čokoladu.</a:t>
            </a:r>
            <a:endParaRPr lang="hr-HR" sz="2800" dirty="0">
              <a:latin typeface="Comic Sans MS" pitchFamily="66" charset="0"/>
            </a:endParaRPr>
          </a:p>
        </p:txBody>
      </p:sp>
      <p:sp>
        <p:nvSpPr>
          <p:cNvPr id="4" name="Heart 3"/>
          <p:cNvSpPr/>
          <p:nvPr/>
        </p:nvSpPr>
        <p:spPr>
          <a:xfrm rot="1507178">
            <a:off x="6948263" y="4920003"/>
            <a:ext cx="1682370" cy="1542172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Heart 4"/>
          <p:cNvSpPr/>
          <p:nvPr/>
        </p:nvSpPr>
        <p:spPr>
          <a:xfrm>
            <a:off x="467544" y="1772816"/>
            <a:ext cx="216024" cy="216024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793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solidFill>
                  <a:srgbClr val="FF0000"/>
                </a:solidFill>
                <a:latin typeface="Lucida Calligraphy" pitchFamily="66" charset="0"/>
              </a:rPr>
              <a:t>Obi</a:t>
            </a:r>
            <a:r>
              <a:rPr lang="hr-HR" sz="6000" b="1" i="1" dirty="0" smtClean="0">
                <a:solidFill>
                  <a:srgbClr val="FF0000"/>
                </a:solidFill>
                <a:latin typeface="Lucida Calligraphy" pitchFamily="66" charset="0"/>
              </a:rPr>
              <a:t>č</a:t>
            </a:r>
            <a:r>
              <a:rPr lang="hr-HR" sz="6000" dirty="0" smtClean="0">
                <a:solidFill>
                  <a:srgbClr val="FF0000"/>
                </a:solidFill>
                <a:latin typeface="Lucida Calligraphy" pitchFamily="66" charset="0"/>
              </a:rPr>
              <a:t>aji u Škotskoj</a:t>
            </a:r>
            <a:endParaRPr lang="hr-HR" sz="6000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700" dirty="0" smtClean="0">
                <a:latin typeface="Comic Sans MS" pitchFamily="66" charset="0"/>
              </a:rPr>
              <a:t>Škoti su nekad u vrijeme Valentinova imali festival. Žene i mušakrci koji nisu imali partnere okupili su se na festivalu i napisali imena na papirić. Ženska i muška imena stavljala su u dva različita šešira te su se izvlačila. Žene su nosile imena,koja su izvukla, na svojem rukavu ili iznad srca, a muškarci su ženama poklanjali poklone i cvijeće.</a:t>
            </a:r>
            <a:endParaRPr lang="hr-HR" sz="2700" dirty="0">
              <a:latin typeface="Comic Sans MS" pitchFamily="66" charset="0"/>
            </a:endParaRPr>
          </a:p>
        </p:txBody>
      </p:sp>
      <p:sp>
        <p:nvSpPr>
          <p:cNvPr id="4" name="Heart 3"/>
          <p:cNvSpPr/>
          <p:nvPr/>
        </p:nvSpPr>
        <p:spPr>
          <a:xfrm>
            <a:off x="7452320" y="5229200"/>
            <a:ext cx="1152128" cy="1080120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Heart 5"/>
          <p:cNvSpPr/>
          <p:nvPr/>
        </p:nvSpPr>
        <p:spPr>
          <a:xfrm>
            <a:off x="503548" y="1725833"/>
            <a:ext cx="216024" cy="198022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38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229600" cy="1143000"/>
          </a:xfrm>
        </p:spPr>
        <p:txBody>
          <a:bodyPr>
            <a:normAutofit/>
          </a:bodyPr>
          <a:lstStyle/>
          <a:p>
            <a:r>
              <a:rPr lang="hr-HR" sz="6000" dirty="0" smtClean="0">
                <a:solidFill>
                  <a:srgbClr val="FF0000"/>
                </a:solidFill>
                <a:latin typeface="Lucida Calligraphy" pitchFamily="66" charset="0"/>
              </a:rPr>
              <a:t>Obi</a:t>
            </a:r>
            <a:r>
              <a:rPr lang="hr-HR" sz="6000" b="1" i="1" dirty="0" smtClean="0">
                <a:solidFill>
                  <a:srgbClr val="FF0000"/>
                </a:solidFill>
                <a:latin typeface="Lucida Calligraphy" pitchFamily="66" charset="0"/>
              </a:rPr>
              <a:t>č</a:t>
            </a:r>
            <a:r>
              <a:rPr lang="hr-HR" sz="6000" dirty="0" smtClean="0">
                <a:solidFill>
                  <a:srgbClr val="FF0000"/>
                </a:solidFill>
                <a:latin typeface="Lucida Calligraphy" pitchFamily="66" charset="0"/>
              </a:rPr>
              <a:t>aji u Kini</a:t>
            </a:r>
            <a:endParaRPr lang="hr-HR" sz="6000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352928" cy="3811849"/>
          </a:xfrm>
        </p:spPr>
        <p:txBody>
          <a:bodyPr>
            <a:noAutofit/>
          </a:bodyPr>
          <a:lstStyle/>
          <a:p>
            <a:r>
              <a:rPr lang="hr-HR" sz="2800" dirty="0" smtClean="0">
                <a:latin typeface="Comic Sans MS" pitchFamily="66" charset="0"/>
              </a:rPr>
              <a:t>Kinezi imaju popriličan problem vezan uz obilježavanje Kineske nove godine i Valentinova koje je sve popularnije u toj zemlji. Mnogi Kinezi tog dana moraju birati hoće li provesti dan s obitelji ili partnerom. S jedne strane mogu uvrijediti obitelj koja je Kinezima vrlo važna, dok s druge strane Valentinovo ima određeni prestiž među mlađom Kineskom populacijom.</a:t>
            </a:r>
            <a:endParaRPr lang="hr-HR" sz="2800" dirty="0">
              <a:latin typeface="Comic Sans MS" pitchFamily="66" charset="0"/>
            </a:endParaRPr>
          </a:p>
        </p:txBody>
      </p:sp>
      <p:sp>
        <p:nvSpPr>
          <p:cNvPr id="4" name="Heart 3"/>
          <p:cNvSpPr/>
          <p:nvPr/>
        </p:nvSpPr>
        <p:spPr>
          <a:xfrm rot="1392887">
            <a:off x="7596336" y="615201"/>
            <a:ext cx="648072" cy="587038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Heart 4"/>
          <p:cNvSpPr/>
          <p:nvPr/>
        </p:nvSpPr>
        <p:spPr>
          <a:xfrm>
            <a:off x="611560" y="1808820"/>
            <a:ext cx="216024" cy="216024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Heart 5"/>
          <p:cNvSpPr/>
          <p:nvPr/>
        </p:nvSpPr>
        <p:spPr>
          <a:xfrm>
            <a:off x="7164288" y="5628472"/>
            <a:ext cx="864096" cy="792088"/>
          </a:xfrm>
          <a:prstGeom prst="heart">
            <a:avLst/>
          </a:prstGeom>
          <a:solidFill>
            <a:srgbClr val="F6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209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>
                <a:solidFill>
                  <a:srgbClr val="FF0000"/>
                </a:solidFill>
                <a:latin typeface="Lucida Calligraphy" pitchFamily="66" charset="0"/>
              </a:rPr>
              <a:t>Simboli Valentinova: </a:t>
            </a:r>
            <a:endParaRPr lang="hr-HR" sz="5400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>
                <a:latin typeface="Comic Sans MS" pitchFamily="66" charset="0"/>
              </a:rPr>
              <a:t>Srce</a:t>
            </a:r>
          </a:p>
          <a:p>
            <a:pPr>
              <a:buFontTx/>
              <a:buChar char="-"/>
            </a:pPr>
            <a:r>
              <a:rPr lang="hr-HR" dirty="0" smtClean="0">
                <a:latin typeface="Comic Sans MS" pitchFamily="66" charset="0"/>
              </a:rPr>
              <a:t>crvena ruža</a:t>
            </a:r>
          </a:p>
          <a:p>
            <a:pPr>
              <a:buFontTx/>
              <a:buChar char="-"/>
            </a:pPr>
            <a:r>
              <a:rPr lang="hr-HR" dirty="0" smtClean="0">
                <a:latin typeface="Comic Sans MS" pitchFamily="66" charset="0"/>
              </a:rPr>
              <a:t>golubovi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     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00808"/>
            <a:ext cx="3355191" cy="19236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861048"/>
            <a:ext cx="3366653" cy="18853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972984"/>
            <a:ext cx="3258108" cy="217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9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hr-HR" sz="6600" dirty="0" smtClean="0">
                <a:solidFill>
                  <a:srgbClr val="FF0000"/>
                </a:solidFill>
                <a:latin typeface="Lucida Calligraphy" pitchFamily="66" charset="0"/>
              </a:rPr>
              <a:t>Bo</a:t>
            </a:r>
            <a:r>
              <a:rPr lang="hr-HR" sz="6600" b="1" i="1" dirty="0" smtClean="0">
                <a:solidFill>
                  <a:srgbClr val="FF0000"/>
                </a:solidFill>
                <a:latin typeface="Lucida Calligraphy" pitchFamily="66" charset="0"/>
              </a:rPr>
              <a:t>ž</a:t>
            </a:r>
            <a:r>
              <a:rPr lang="hr-HR" sz="6600" dirty="0" smtClean="0">
                <a:solidFill>
                  <a:srgbClr val="FF0000"/>
                </a:solidFill>
                <a:latin typeface="Lucida Calligraphy" pitchFamily="66" charset="0"/>
              </a:rPr>
              <a:t>anstva ljubavi</a:t>
            </a:r>
            <a:r>
              <a:rPr lang="hr-HR" sz="6600" dirty="0" smtClean="0">
                <a:solidFill>
                  <a:srgbClr val="FF0000"/>
                </a:solidFill>
              </a:rPr>
              <a:t/>
            </a:r>
            <a:br>
              <a:rPr lang="hr-HR" sz="6600" dirty="0" smtClean="0">
                <a:solidFill>
                  <a:srgbClr val="FF0000"/>
                </a:solidFill>
              </a:rPr>
            </a:br>
            <a:endParaRPr lang="hr-HR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      </a:t>
            </a:r>
            <a:r>
              <a:rPr lang="hr-HR" dirty="0" smtClean="0">
                <a:latin typeface="Comic Sans MS" pitchFamily="66" charset="0"/>
              </a:rPr>
              <a:t> Afrodita                           Eros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      </a:t>
            </a:r>
            <a:r>
              <a:rPr lang="hr-HR" dirty="0" smtClean="0">
                <a:latin typeface="Comic Sans MS" pitchFamily="66" charset="0"/>
              </a:rPr>
              <a:t> Amor                                Hathor </a:t>
            </a:r>
            <a:r>
              <a:rPr lang="hr-HR" dirty="0" smtClean="0"/>
              <a:t>    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04864"/>
            <a:ext cx="2967175" cy="1525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204864"/>
            <a:ext cx="1731506" cy="1696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491202"/>
            <a:ext cx="1656184" cy="2171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690033"/>
            <a:ext cx="2080416" cy="19828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264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381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Valentinovo</vt:lpstr>
      <vt:lpstr>PowerPoint Presentation</vt:lpstr>
      <vt:lpstr>Običaji za Valentinovo</vt:lpstr>
      <vt:lpstr>Običaji u Hrvatskoj</vt:lpstr>
      <vt:lpstr>Običaji u Japanu </vt:lpstr>
      <vt:lpstr>Običaji u Škotskoj</vt:lpstr>
      <vt:lpstr>Običaji u Kini</vt:lpstr>
      <vt:lpstr>Simboli Valentinova: </vt:lpstr>
      <vt:lpstr>Božanstva ljubavi </vt:lpstr>
      <vt:lpstr>Najstarija čestitka</vt:lpstr>
      <vt:lpstr>PowerPoint Presentation</vt:lpstr>
      <vt:lpstr>KRAJ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Valentinovo</dc:title>
  <dc:creator>pc</dc:creator>
  <cp:lastModifiedBy>pc</cp:lastModifiedBy>
  <cp:revision>17</cp:revision>
  <dcterms:created xsi:type="dcterms:W3CDTF">2015-02-11T15:08:58Z</dcterms:created>
  <dcterms:modified xsi:type="dcterms:W3CDTF">2015-02-11T18:15:03Z</dcterms:modified>
</cp:coreProperties>
</file>